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97" r:id="rId5"/>
  </p:sldMasterIdLst>
  <p:notesMasterIdLst>
    <p:notesMasterId r:id="rId23"/>
  </p:notesMasterIdLst>
  <p:handoutMasterIdLst>
    <p:handoutMasterId r:id="rId24"/>
  </p:handoutMasterIdLst>
  <p:sldIdLst>
    <p:sldId id="267" r:id="rId6"/>
    <p:sldId id="268" r:id="rId7"/>
    <p:sldId id="269" r:id="rId8"/>
    <p:sldId id="276" r:id="rId9"/>
    <p:sldId id="298" r:id="rId10"/>
    <p:sldId id="289" r:id="rId11"/>
    <p:sldId id="291" r:id="rId12"/>
    <p:sldId id="300" r:id="rId13"/>
    <p:sldId id="292" r:id="rId14"/>
    <p:sldId id="301" r:id="rId15"/>
    <p:sldId id="280" r:id="rId16"/>
    <p:sldId id="302" r:id="rId17"/>
    <p:sldId id="287" r:id="rId18"/>
    <p:sldId id="303" r:id="rId19"/>
    <p:sldId id="297" r:id="rId20"/>
    <p:sldId id="272" r:id="rId21"/>
    <p:sldId id="273" r:id="rId22"/>
  </p:sldIdLst>
  <p:sldSz cx="9144000" cy="6858000" type="screen4x3"/>
  <p:notesSz cx="7023100" cy="93091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BE"/>
    <a:srgbClr val="166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84" autoAdjust="0"/>
  </p:normalViewPr>
  <p:slideViewPr>
    <p:cSldViewPr showGuides="1"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5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2A5FEA9F-8BA5-4601-84E5-09DC3B38A43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71543F37-3DCF-4635-9497-4141E263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26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06B46B37-7790-40B7-A67F-671BC59A3C57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27649469-7169-418E-BE4C-145A0439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3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9469-7169-418E-BE4C-145A043922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05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27649469-7169-418E-BE4C-145A04392209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33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27649469-7169-418E-BE4C-145A04392209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97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27649469-7169-418E-BE4C-145A04392209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942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27649469-7169-418E-BE4C-145A04392209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219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27649469-7169-418E-BE4C-145A04392209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159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27649469-7169-418E-BE4C-145A04392209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057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27649469-7169-418E-BE4C-145A04392209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459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31A9C-D6C3-4E79-A24F-6F2996B768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4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31A9C-D6C3-4E79-A24F-6F2996B768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1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6BD73-D4EE-42BC-9CE7-812D8DD63B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2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https://civilservice.louisiana.gov/files/Divisions/Training/2024%20Calendar.pdf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27649469-7169-418E-BE4C-145A04392209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7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https://civilservice.louisiana.gov/files/Divisions/Training/2024%20Calendar.pdf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27649469-7169-418E-BE4C-145A04392209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56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27649469-7169-418E-BE4C-145A04392209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94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27649469-7169-418E-BE4C-145A04392209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855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27649469-7169-418E-BE4C-145A04392209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98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27649469-7169-418E-BE4C-145A04392209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77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AAD347D-5ACD-4C99-B74B-A9C85AD731AF}" type="datetimeFigureOut">
              <a:rPr lang="en-US" smtClean="0"/>
              <a:pPr defTabSz="34290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8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/>
              <a:pPr defTabSz="34290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1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/>
              <a:pPr defTabSz="34290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04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/>
          <p:cNvSpPr/>
          <p:nvPr userDrawn="1"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07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/>
              <a:pPr defTabSz="34290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8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/>
              <a:pPr defTabSz="34290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/>
              <a:pPr defTabSz="34290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21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/>
              <a:pPr defTabSz="34290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3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/>
              <a:pPr defTabSz="34290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5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/>
              <a:pPr defTabSz="34290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5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/>
              <a:pPr defTabSz="34290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1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defTabSz="342900"/>
            <a:fld id="{4509A250-FF31-4206-8172-F9D3106AACB1}" type="datetimeFigureOut">
              <a:rPr lang="en-US" smtClean="0"/>
              <a:pPr defTabSz="34290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342900"/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342900"/>
            <a:fld id="{D57F1E4F-1CFF-5643-939E-02111984F565}" type="slidenum">
              <a:rPr lang="en-US" smtClean="0">
                <a:solidFill>
                  <a:srgbClr val="344068"/>
                </a:solidFill>
              </a:rPr>
              <a:pPr defTabSz="342900"/>
              <a:t>‹#›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2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/>
              <a:pPr defTabSz="34290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9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/>
            <a:fld id="{4509A250-FF31-4206-8172-F9D3106AACB1}" type="datetimeFigureOut">
              <a:rPr lang="en-US" smtClean="0"/>
              <a:pPr defTabSz="34290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/>
            <a:fld id="{D57F1E4F-1CFF-5643-939E-02111984F565}" type="slidenum">
              <a:rPr lang="en-US" smtClean="0"/>
              <a:pPr defTabSz="3429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82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98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miller4@la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1663A4"/>
                </a:solidFill>
                <a:latin typeface="Century Gothic" panose="020B0502020202020204" pitchFamily="34" charset="0"/>
              </a:rPr>
              <a:t>CPTP</a:t>
            </a:r>
            <a:r>
              <a:rPr lang="en-US" dirty="0">
                <a:solidFill>
                  <a:srgbClr val="1663A4"/>
                </a:solidFill>
                <a:latin typeface="Century Gothic" panose="020B0502020202020204" pitchFamily="34" charset="0"/>
              </a:rPr>
              <a:t> </a:t>
            </a:r>
            <a:r>
              <a:rPr lang="en-US" sz="5400" dirty="0">
                <a:solidFill>
                  <a:srgbClr val="1663A4"/>
                </a:solidFill>
                <a:latin typeface="Century Gothic" panose="020B0502020202020204" pitchFamily="34" charset="0"/>
              </a:rPr>
              <a:t>Monthly Training Coordinator Support Call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August 6,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48200"/>
            <a:ext cx="2834640" cy="12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Professionalism in the Workplace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3203B-F5CA-83D2-57A0-096923C80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928" y="1829599"/>
            <a:ext cx="4433681" cy="2468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7887E1-0494-75A4-FB35-987FEBB54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17" y="3733800"/>
            <a:ext cx="4433683" cy="2476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788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General Updates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0F6ECD-6E90-4180-AF80-164C9DE5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28800"/>
            <a:ext cx="813054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REMINDER: Maintenance in SF will occur in the coming months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Planning on cleaning up assignment profiles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Be patient, you might see people reassigned to MTR’s – please ignore it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50" dirty="0"/>
              <a:t> </a:t>
            </a:r>
            <a:r>
              <a:rPr lang="en-US" sz="3000" dirty="0"/>
              <a:t>TC updates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Please let us know if you are leaving your role as TC and provide us with your replacement’s information </a:t>
            </a:r>
            <a:endParaRPr lang="en-US" sz="2550" dirty="0"/>
          </a:p>
          <a:p>
            <a:pPr marL="0" indent="0">
              <a:spcAft>
                <a:spcPts val="600"/>
              </a:spcAft>
              <a:buNone/>
            </a:pPr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292347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General Updates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0F6ECD-6E90-4180-AF80-164C9DE5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28800"/>
            <a:ext cx="813054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Continuing Education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Deadline for current list extended through the end of the year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Will correspond with the new performance year starting in January 2025</a:t>
            </a:r>
          </a:p>
          <a:p>
            <a:pPr lvl="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Moving to a calendar year instead of a fiscal year</a:t>
            </a:r>
            <a:endParaRPr lang="en-US" sz="1950" dirty="0"/>
          </a:p>
          <a:p>
            <a:pPr marL="0" indent="0">
              <a:spcAft>
                <a:spcPts val="600"/>
              </a:spcAft>
              <a:buNone/>
            </a:pPr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1692220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Report Round-up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0F6ECD-6E90-4180-AF80-164C9DE5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28800"/>
            <a:ext cx="813054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Program Status Report CSV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Useful for supervisor MTR training status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Shows you the percentage complete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Can select individual activities to see what specific class or classes that they’re missing</a:t>
            </a:r>
          </a:p>
          <a:p>
            <a:pPr marL="0" indent="0">
              <a:spcAft>
                <a:spcPts val="600"/>
              </a:spcAft>
              <a:buNone/>
            </a:pPr>
            <a:endParaRPr lang="en-US" sz="2550" dirty="0"/>
          </a:p>
          <a:p>
            <a:pPr marL="0" indent="0">
              <a:spcAft>
                <a:spcPts val="600"/>
              </a:spcAft>
              <a:buNone/>
            </a:pPr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83151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Report Round-up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0F6ECD-6E90-4180-AF80-164C9DE5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28800"/>
            <a:ext cx="813054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We want to hear from you!!!!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What reports are you interested in?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What reports are helpful for you?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LET US KNOW!!</a:t>
            </a:r>
            <a:endParaRPr lang="en-US" sz="2100" dirty="0"/>
          </a:p>
          <a:p>
            <a:pPr marL="0" indent="0">
              <a:spcAft>
                <a:spcPts val="600"/>
              </a:spcAft>
              <a:buNone/>
            </a:pPr>
            <a:endParaRPr lang="en-US" sz="2550" dirty="0"/>
          </a:p>
        </p:txBody>
      </p:sp>
      <p:pic>
        <p:nvPicPr>
          <p:cNvPr id="7" name="Picture 6" descr="Hands on ears">
            <a:extLst>
              <a:ext uri="{FF2B5EF4-FFF2-40B4-BE49-F238E27FC236}">
                <a16:creationId xmlns:a16="http://schemas.microsoft.com/office/drawing/2014/main" id="{99A0469B-5557-7119-668A-7F8D0AA724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1"/>
          <a:stretch/>
        </p:blipFill>
        <p:spPr>
          <a:xfrm flipH="1">
            <a:off x="6705599" y="3581400"/>
            <a:ext cx="2215243" cy="25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47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Success Series Webinars</a:t>
            </a:r>
          </a:p>
        </p:txBody>
      </p:sp>
      <p:pic>
        <p:nvPicPr>
          <p:cNvPr id="7" name="Picture 6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FBFB75B6-BE13-E7B0-FF92-DC2B81395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43484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83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TC Mailbag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46" y="1981200"/>
            <a:ext cx="4548254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tx1"/>
                </a:solidFill>
              </a:rPr>
              <a:t>“What are the mandatory training requirements for supervisors?”</a:t>
            </a:r>
            <a:endParaRPr lang="en-US" sz="1800" dirty="0"/>
          </a:p>
          <a:p>
            <a:pPr lvl="1" algn="r">
              <a:buFontTx/>
              <a:buChar char="-"/>
            </a:pPr>
            <a:r>
              <a:rPr lang="en-US" sz="1800" dirty="0"/>
              <a:t>Anonymous</a:t>
            </a:r>
          </a:p>
          <a:p>
            <a:pPr lvl="1" algn="r">
              <a:buFontTx/>
              <a:buChar char="-"/>
            </a:pPr>
            <a:endParaRPr lang="en-US" sz="1800" dirty="0"/>
          </a:p>
          <a:p>
            <a:pPr lvl="1" algn="r">
              <a:buFontTx/>
              <a:buChar char="-"/>
            </a:pPr>
            <a:endParaRPr lang="en-US" sz="1800" dirty="0"/>
          </a:p>
          <a:p>
            <a:pPr marL="150876" lvl="1" indent="0" algn="ctr">
              <a:buNone/>
            </a:pPr>
            <a:r>
              <a:rPr lang="en-US" sz="1800" dirty="0"/>
              <a:t>Check the CPTP website for FAQ’s!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65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6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r="15757"/>
          <a:stretch/>
        </p:blipFill>
        <p:spPr>
          <a:xfrm>
            <a:off x="5547360" y="2209800"/>
            <a:ext cx="2819400" cy="25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98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905000"/>
            <a:ext cx="7543800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Contact CPTP if you have any questions: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0526" y="2285464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_SCS-CPTP@la.gov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Glyn.Hays@la.gov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Julie.Miller4@la.gov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Tanyeka.Green@la.gov</a:t>
            </a:r>
            <a:endParaRPr lang="en-US" sz="4000" dirty="0">
              <a:solidFill>
                <a:schemeClr val="accent1"/>
              </a:solidFill>
              <a:cs typeface="Arial" pitchFamily="34" charset="0"/>
              <a:hlinkClick r:id="rId3"/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sz="4000" spc="-100" dirty="0">
                <a:ea typeface="+mj-ea"/>
                <a:cs typeface="+mj-cs"/>
              </a:rPr>
              <a:t>(225) 342-8539</a:t>
            </a:r>
          </a:p>
        </p:txBody>
      </p:sp>
    </p:spTree>
    <p:extLst>
      <p:ext uri="{BB962C8B-B14F-4D97-AF65-F5344CB8AC3E}">
        <p14:creationId xmlns:p14="http://schemas.microsoft.com/office/powerpoint/2010/main" val="284608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Housekeeping</a:t>
            </a:r>
            <a:endParaRPr lang="en-US" dirty="0">
              <a:solidFill>
                <a:srgbClr val="1663A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tx1"/>
                </a:solidFill>
              </a:rPr>
              <a:t>All lines are muted at this time.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289580"/>
            <a:ext cx="4328160" cy="3873096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152400" y="3640509"/>
            <a:ext cx="2819400" cy="1052211"/>
          </a:xfrm>
          <a:prstGeom prst="wedgeRectCallout">
            <a:avLst>
              <a:gd name="adj1" fmla="val 108446"/>
              <a:gd name="adj2" fmla="val -1513"/>
            </a:avLst>
          </a:prstGeom>
          <a:ln>
            <a:solidFill>
              <a:srgbClr val="16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ea typeface="+mj-ea"/>
                <a:cs typeface="+mj-cs"/>
              </a:rPr>
              <a:t>If you can’t hear us,  this is probably why!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52400" y="4963674"/>
            <a:ext cx="2819400" cy="1052211"/>
          </a:xfrm>
          <a:prstGeom prst="wedgeRectCallout">
            <a:avLst>
              <a:gd name="adj1" fmla="val 108446"/>
              <a:gd name="adj2" fmla="val -39434"/>
            </a:avLst>
          </a:prstGeom>
          <a:ln>
            <a:solidFill>
              <a:srgbClr val="166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ea typeface="+mj-ea"/>
                <a:cs typeface="+mj-cs"/>
              </a:rPr>
              <a:t>You can switch to phone audio here.</a:t>
            </a:r>
          </a:p>
        </p:txBody>
      </p:sp>
    </p:spTree>
    <p:extLst>
      <p:ext uri="{BB962C8B-B14F-4D97-AF65-F5344CB8AC3E}">
        <p14:creationId xmlns:p14="http://schemas.microsoft.com/office/powerpoint/2010/main" val="372400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User Call Tips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60" y="1845734"/>
            <a:ext cx="8016240" cy="44788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50" dirty="0"/>
              <a:t> </a:t>
            </a:r>
            <a:r>
              <a:rPr lang="en-US" sz="3000" dirty="0"/>
              <a:t>If you have a question/comment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50" dirty="0"/>
              <a:t> Raise your hand and I’ll unmute you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50" dirty="0"/>
              <a:t> Type it in the Q &amp; A box</a:t>
            </a:r>
          </a:p>
          <a:p>
            <a:pPr lvl="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50" dirty="0"/>
              <a:t> I will monitor and answer them as they come in</a:t>
            </a:r>
          </a:p>
        </p:txBody>
      </p:sp>
    </p:spTree>
    <p:extLst>
      <p:ext uri="{BB962C8B-B14F-4D97-AF65-F5344CB8AC3E}">
        <p14:creationId xmlns:p14="http://schemas.microsoft.com/office/powerpoint/2010/main" val="427620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ILT Updates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0F6ECD-6E90-4180-AF80-164C9DE5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28800"/>
            <a:ext cx="813054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New Facilitation Manager – Christee Atwood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September schedule is in SuccessFactors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October schedule will be in SuccessFactors by the end of next week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Please encourage your people to use the request course feature in SuccessFactors for the courses they need – informs our scheduling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Plenty of opportunities for Core and G1 Capstones</a:t>
            </a:r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180744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ILT Updates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0F6ECD-6E90-4180-AF80-164C9DE5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28800"/>
            <a:ext cx="813054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Newly revised courses</a:t>
            </a:r>
            <a:endParaRPr lang="en-US" sz="2850" dirty="0"/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Developing Effective Teams (Formerly Teams 3)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Professional Writing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Professionalism in the Workplace</a:t>
            </a:r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34833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Developing Effective Teams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0F6ECD-6E90-4180-AF80-164C9DE5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28800"/>
            <a:ext cx="813054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Upon completion of this course, you will be able to: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Explain the characteristics of an effective team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Demonstrate behaviors that build team culture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Apply strategies to overcome team challenges</a:t>
            </a:r>
            <a:endParaRPr lang="en-US" sz="25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5855D-2BB3-05F1-F1DA-43B98192F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1" y="4292457"/>
            <a:ext cx="3473564" cy="19522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EE2323-45B6-9819-3F83-B3A570FA8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196" y="4245022"/>
            <a:ext cx="3642360" cy="20471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027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978140" cy="145075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Professional Writing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0F6ECD-6E90-4180-AF80-164C9DE5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28800"/>
            <a:ext cx="8130540" cy="45720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Upon completion of this course, you will be able to: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Write clear, concise, and action-oriented communication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Adjust language, style, and level of communication to fit the purpose and audience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Maintain a professional and confident tone in your written communication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Use resources to help you identify and correct grammar usage problems</a:t>
            </a:r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302328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978140" cy="145075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Professional Writing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0078A-5A93-B864-B909-B16721F4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4571999" cy="25375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47473E-3100-90BE-623A-1A46DE450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657600"/>
            <a:ext cx="4724400" cy="2634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732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1663A4"/>
                </a:solidFill>
                <a:latin typeface="Century Gothic" panose="020B0502020202020204" pitchFamily="34" charset="0"/>
              </a:rPr>
              <a:t>Professionalism in the Workplace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0F6ECD-6E90-4180-AF80-164C9DE5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28800"/>
            <a:ext cx="813054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Upon completion of this course, you will be able to: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Describe standards of success for Louisiana’s State 9 competencies for professionals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Examine the impact of professionalism on individual career advancements and organizational success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Incorporate strategies for developing professionalism in personal and professional interactions</a:t>
            </a:r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12479347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0462A3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342900" marR="0" indent="-342900" algn="l" defTabSz="914400" rtl="0" eaLnBrk="1" fontAlgn="auto" latinLnBrk="0" hangingPunct="1">
          <a:lnSpc>
            <a:spcPct val="90000"/>
          </a:lnSpc>
          <a:spcBef>
            <a:spcPts val="1800"/>
          </a:spcBef>
          <a:spcAft>
            <a:spcPts val="600"/>
          </a:spcAft>
          <a:buClrTx/>
          <a:buSzTx/>
          <a:buFont typeface="Arial" panose="020B0604020202020204" pitchFamily="34" charset="0"/>
          <a:buChar char="•"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055B97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E548B2-A2DC-4A76-9A16-4E948A20DF0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B45024-86DD-4DAD-88CC-10C285F694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4C9345-F3C3-41B9-BAE0-974ECD560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15257</TotalTime>
  <Words>599</Words>
  <Application>Microsoft Office PowerPoint</Application>
  <PresentationFormat>On-screen Show (4:3)</PresentationFormat>
  <Paragraphs>101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</vt:lpstr>
      <vt:lpstr>Retrospect</vt:lpstr>
      <vt:lpstr>Storyboard Layouts</vt:lpstr>
      <vt:lpstr>CPTP Monthly Training Coordinator Support Call</vt:lpstr>
      <vt:lpstr>Housekeeping</vt:lpstr>
      <vt:lpstr>User Call Tips</vt:lpstr>
      <vt:lpstr>ILT Updates</vt:lpstr>
      <vt:lpstr>ILT Updates</vt:lpstr>
      <vt:lpstr>Developing Effective Teams</vt:lpstr>
      <vt:lpstr>Professional Writing</vt:lpstr>
      <vt:lpstr>Professional Writing</vt:lpstr>
      <vt:lpstr>Professionalism in the Workplace</vt:lpstr>
      <vt:lpstr>Professionalism in the Workplace</vt:lpstr>
      <vt:lpstr>General Updates</vt:lpstr>
      <vt:lpstr>General Updates</vt:lpstr>
      <vt:lpstr>Report Round-up</vt:lpstr>
      <vt:lpstr>Report Round-up</vt:lpstr>
      <vt:lpstr>Success Series Webinars</vt:lpstr>
      <vt:lpstr>TC Mailbag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Training Coordinator Support Call</dc:title>
  <dc:creator>Dana LeBherz</dc:creator>
  <cp:lastModifiedBy>Aaron Mire</cp:lastModifiedBy>
  <cp:revision>718</cp:revision>
  <cp:lastPrinted>2019-08-06T17:42:40Z</cp:lastPrinted>
  <dcterms:created xsi:type="dcterms:W3CDTF">2015-11-02T19:36:09Z</dcterms:created>
  <dcterms:modified xsi:type="dcterms:W3CDTF">2024-08-13T13:50:47Z</dcterms:modified>
</cp:coreProperties>
</file>